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 Carroll" initials="FC" lastIdx="4" clrIdx="0">
    <p:extLst>
      <p:ext uri="{19B8F6BF-5375-455C-9EA6-DF929625EA0E}">
        <p15:presenceInfo xmlns:p15="http://schemas.microsoft.com/office/powerpoint/2012/main" userId="Fran Carro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1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190E-2FE7-4F0A-A8A7-BEA7A1D2A3C2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Data Flow Diagrams and List of Datasets</a:t>
            </a:r>
          </a:p>
          <a:p>
            <a:pPr marL="0" indent="0" algn="ctr">
              <a:buNone/>
            </a:pPr>
            <a:r>
              <a:rPr lang="en-GB" dirty="0"/>
              <a:t>for England, Wales and Scotland</a:t>
            </a: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838200" y="704741"/>
            <a:ext cx="104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National Maternity and Perinatal Audit (NMPA)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74108" y="6176963"/>
            <a:ext cx="2782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15/06/2022   IGU &amp; AF - Version 6.3</a:t>
            </a:r>
          </a:p>
        </p:txBody>
      </p:sp>
    </p:spTree>
    <p:extLst>
      <p:ext uri="{BB962C8B-B14F-4D97-AF65-F5344CB8AC3E}">
        <p14:creationId xmlns:p14="http://schemas.microsoft.com/office/powerpoint/2010/main" val="320352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54598"/>
              </p:ext>
            </p:extLst>
          </p:nvPr>
        </p:nvGraphicFramePr>
        <p:xfrm>
          <a:off x="815229" y="1185154"/>
          <a:ext cx="10515599" cy="4195972"/>
        </p:xfrm>
        <a:graphic>
          <a:graphicData uri="http://schemas.openxmlformats.org/drawingml/2006/table">
            <a:tbl>
              <a:tblPr/>
              <a:tblGrid>
                <a:gridCol w="441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6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Dataset(s)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controller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extract received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for National Statistics (ONS) mortality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Mortality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Demographics Service (PDS) birth notification dataset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Linkage,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Services Data Set (MSDS)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46455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Episodes Statistics (HES) data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Longitudinal analysis, validation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80856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Community Child Health Database (NCCHD)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9037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Indicators data set (</a:t>
                      </a: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MIds</a:t>
                      </a: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Episode Database for Wales (PEDW) data</a:t>
                      </a:r>
                      <a:endParaRPr lang="da-DK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Records for Scotland (NRS) birth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ascertainment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84502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Record-02 (SMR-02)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7498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Birth Record (SBR)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81580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Record-01 (SMR-01)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5248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5229" y="532014"/>
            <a:ext cx="707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NMPA receives the following extracts from existing datasets: </a:t>
            </a:r>
          </a:p>
        </p:txBody>
      </p:sp>
    </p:spTree>
    <p:extLst>
      <p:ext uri="{BB962C8B-B14F-4D97-AF65-F5344CB8AC3E}">
        <p14:creationId xmlns:p14="http://schemas.microsoft.com/office/powerpoint/2010/main" val="7213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68" y="8021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England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485" y="473243"/>
            <a:ext cx="302131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Datasets</a:t>
            </a:r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1525" y="473242"/>
            <a:ext cx="402334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 linkage</a:t>
            </a:r>
          </a:p>
          <a:p>
            <a:r>
              <a:rPr lang="en-GB" sz="800" dirty="0"/>
              <a:t>For linked data: Data controller: </a:t>
            </a:r>
            <a:r>
              <a:rPr lang="en-GB" sz="800"/>
              <a:t>HQIP/NHS E</a:t>
            </a:r>
            <a:endParaRPr lang="en-GB" sz="800" dirty="0"/>
          </a:p>
          <a:p>
            <a:r>
              <a:rPr lang="en-GB" sz="800" dirty="0"/>
              <a:t>                             Data processor: NMPA</a:t>
            </a:r>
          </a:p>
          <a:p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694866" y="473243"/>
            <a:ext cx="12156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NMPA</a:t>
            </a:r>
          </a:p>
          <a:p>
            <a:r>
              <a:rPr lang="en-GB" sz="800" dirty="0"/>
              <a:t>Data controller: HQIP/NHS E</a:t>
            </a:r>
          </a:p>
          <a:p>
            <a:r>
              <a:rPr lang="en-GB" sz="800" dirty="0"/>
              <a:t>Data processor: NMPA</a:t>
            </a:r>
          </a:p>
          <a:p>
            <a:endParaRPr lang="en-GB" sz="800" dirty="0"/>
          </a:p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023" y="473243"/>
            <a:ext cx="209477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Outputs </a:t>
            </a:r>
          </a:p>
          <a:p>
            <a:r>
              <a:rPr lang="en-GB" sz="800" b="1" dirty="0">
                <a:solidFill>
                  <a:srgbClr val="C00000"/>
                </a:solidFill>
              </a:rPr>
              <a:t>Anonymised and aggregated</a:t>
            </a:r>
          </a:p>
          <a:p>
            <a:endParaRPr lang="en-GB" sz="800" b="1" dirty="0">
              <a:solidFill>
                <a:srgbClr val="C00000"/>
              </a:solidFill>
            </a:endParaRPr>
          </a:p>
          <a:p>
            <a:endParaRPr lang="en-GB" sz="8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4484" y="1088796"/>
            <a:ext cx="302131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68636" y="1088798"/>
            <a:ext cx="4026228" cy="55686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93657" y="1088795"/>
            <a:ext cx="121685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910509" y="1088793"/>
            <a:ext cx="2098286" cy="556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16"/>
          <p:cNvSpPr txBox="1"/>
          <p:nvPr/>
        </p:nvSpPr>
        <p:spPr>
          <a:xfrm>
            <a:off x="334321" y="1593133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Civil Registration data (deaths)  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ONS, Source: NHS Digital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7"/>
          <p:cNvSpPr txBox="1"/>
          <p:nvPr/>
        </p:nvSpPr>
        <p:spPr>
          <a:xfrm>
            <a:off x="338589" y="2063823"/>
            <a:ext cx="2672585" cy="3865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 Episode Statistics Admitted Patient Care (HES APC)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NHS Digital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5"/>
          <p:cNvSpPr txBox="1"/>
          <p:nvPr/>
        </p:nvSpPr>
        <p:spPr>
          <a:xfrm>
            <a:off x="4872577" y="1098787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468706" y="1262560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89" name="Freeform 88"/>
          <p:cNvSpPr/>
          <p:nvPr/>
        </p:nvSpPr>
        <p:spPr>
          <a:xfrm rot="5400000">
            <a:off x="6935127" y="2688143"/>
            <a:ext cx="3080771" cy="22960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2" name="Text Box 5"/>
          <p:cNvSpPr txBox="1"/>
          <p:nvPr/>
        </p:nvSpPr>
        <p:spPr>
          <a:xfrm>
            <a:off x="4873211" y="1536199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5"/>
          <p:cNvSpPr txBox="1"/>
          <p:nvPr/>
        </p:nvSpPr>
        <p:spPr>
          <a:xfrm>
            <a:off x="4857210" y="1979684"/>
            <a:ext cx="3611380" cy="3946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MSDS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/>
        </p:nvSpPr>
        <p:spPr>
          <a:xfrm>
            <a:off x="8830668" y="1571677"/>
            <a:ext cx="929741" cy="861247"/>
          </a:xfrm>
          <a:prstGeom prst="rect">
            <a:avLst/>
          </a:prstGeom>
          <a:solidFill>
            <a:srgbClr val="CCFFCC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NMPA project team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pseudonymised data for analysis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12"/>
          <p:cNvSpPr txBox="1"/>
          <p:nvPr/>
        </p:nvSpPr>
        <p:spPr>
          <a:xfrm>
            <a:off x="10208574" y="1777427"/>
            <a:ext cx="1645593" cy="5003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benchmarking website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08" name="Text Box 13"/>
          <p:cNvSpPr txBox="1"/>
          <p:nvPr/>
        </p:nvSpPr>
        <p:spPr>
          <a:xfrm>
            <a:off x="10208574" y="3686232"/>
            <a:ext cx="1654243" cy="673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Peer-reviewed articles, papers &amp; PhD/Masters theses</a:t>
            </a:r>
            <a:endParaRPr lang="en-GB" sz="1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10062778" y="338623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>
            <a:off x="10056487" y="2811554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3" name="Text Box 56"/>
          <p:cNvSpPr txBox="1"/>
          <p:nvPr/>
        </p:nvSpPr>
        <p:spPr>
          <a:xfrm>
            <a:off x="10213711" y="3103776"/>
            <a:ext cx="1642005" cy="50280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metrics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16" name="Text Box 12"/>
          <p:cNvSpPr txBox="1"/>
          <p:nvPr/>
        </p:nvSpPr>
        <p:spPr>
          <a:xfrm>
            <a:off x="10208574" y="2353959"/>
            <a:ext cx="1645593" cy="6648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Topic-specific snapshot audit reports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  <a:endParaRPr lang="en-GB" sz="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064822" y="414027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8" name="Text Box 12"/>
          <p:cNvSpPr txBox="1"/>
          <p:nvPr/>
        </p:nvSpPr>
        <p:spPr>
          <a:xfrm>
            <a:off x="10208572" y="1187978"/>
            <a:ext cx="1647270" cy="5086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Annual Report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0064822" y="1487585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20" name="Straight Connector 119"/>
          <p:cNvCxnSpPr/>
          <p:nvPr/>
        </p:nvCxnSpPr>
        <p:spPr>
          <a:xfrm flipH="1">
            <a:off x="10064823" y="1487586"/>
            <a:ext cx="2908" cy="26665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9763942" y="1958465"/>
            <a:ext cx="306861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61"/>
          <p:cNvSpPr txBox="1"/>
          <p:nvPr/>
        </p:nvSpPr>
        <p:spPr>
          <a:xfrm>
            <a:off x="322577" y="5580482"/>
            <a:ext cx="1820548" cy="975539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DATASET CATEGORIES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800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case ascertainment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Blue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data quality validation and longitudinal analysis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Maternity data</a:t>
            </a:r>
          </a:p>
          <a:p>
            <a:pPr>
              <a:lnSpc>
                <a:spcPct val="115000"/>
              </a:lnSpc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10056487" y="2053610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>
          <a:xfrm>
            <a:off x="8601058" y="1634899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>
          <a:xfrm flipH="1" flipV="1">
            <a:off x="8484065" y="124275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8482849" y="1762311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8476165" y="2174252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8476701" y="376170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8476268" y="4345816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440979" y="1696583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160" name="Straight Arrow Connector 159"/>
          <p:cNvCxnSpPr/>
          <p:nvPr/>
        </p:nvCxnSpPr>
        <p:spPr>
          <a:xfrm>
            <a:off x="4455089" y="2084436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105" name="Text Box 15"/>
          <p:cNvSpPr txBox="1"/>
          <p:nvPr/>
        </p:nvSpPr>
        <p:spPr>
          <a:xfrm>
            <a:off x="318767" y="2498513"/>
            <a:ext cx="2672587" cy="39068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Maternity Services Data Set (MSDS) 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ea typeface="Calibri" panose="020F0502020204030204" pitchFamily="34" charset="0"/>
                <a:cs typeface="Times New Roman" panose="02020603050405020304" pitchFamily="18" charset="0"/>
              </a:rPr>
              <a:t>Controller: NHS Digital</a:t>
            </a:r>
          </a:p>
        </p:txBody>
      </p:sp>
      <p:sp>
        <p:nvSpPr>
          <p:cNvPr id="100" name="Text Box 13"/>
          <p:cNvSpPr txBox="1"/>
          <p:nvPr/>
        </p:nvSpPr>
        <p:spPr>
          <a:xfrm>
            <a:off x="10215180" y="4507716"/>
            <a:ext cx="1654243" cy="8459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</a:t>
            </a:r>
            <a:r>
              <a:rPr lang="en-GB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NMPA data</a:t>
            </a:r>
            <a:endParaRPr lang="en-GB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endParaRPr lang="en-GB" sz="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parties apply to HQIP for access via DARG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9285093" y="4991959"/>
            <a:ext cx="923479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sp>
        <p:nvSpPr>
          <p:cNvPr id="125" name="Freeform 124"/>
          <p:cNvSpPr/>
          <p:nvPr/>
        </p:nvSpPr>
        <p:spPr>
          <a:xfrm rot="5400000" flipV="1">
            <a:off x="8102722" y="3726070"/>
            <a:ext cx="2448263" cy="8351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2" name="Text Box 17"/>
          <p:cNvSpPr txBox="1"/>
          <p:nvPr/>
        </p:nvSpPr>
        <p:spPr>
          <a:xfrm>
            <a:off x="3263982" y="3368116"/>
            <a:ext cx="1204724" cy="18797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“Quarterly updates”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HES specification provided by the NMPA “HES APC Cohort”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A33ACEB-42D9-6E4E-8A7E-3C08296A8A35}"/>
              </a:ext>
            </a:extLst>
          </p:cNvPr>
          <p:cNvCxnSpPr>
            <a:cxnSpLocks/>
          </p:cNvCxnSpPr>
          <p:nvPr/>
        </p:nvCxnSpPr>
        <p:spPr>
          <a:xfrm>
            <a:off x="4497003" y="3901758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96" name="Text Box 17">
            <a:extLst>
              <a:ext uri="{FF2B5EF4-FFF2-40B4-BE49-F238E27FC236}">
                <a16:creationId xmlns:a16="http://schemas.microsoft.com/office/drawing/2014/main" id="{AD45F6AB-6D90-8E40-8031-245855F7CF85}"/>
              </a:ext>
            </a:extLst>
          </p:cNvPr>
          <p:cNvSpPr txBox="1"/>
          <p:nvPr/>
        </p:nvSpPr>
        <p:spPr>
          <a:xfrm>
            <a:off x="3253060" y="1153925"/>
            <a:ext cx="1208591" cy="18610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“Annual cohort”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PDS Birth Notification data for England </a:t>
            </a:r>
            <a:r>
              <a:rPr lang="en-GB" sz="1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specification provided by the NMPA “HES APC Cohort” </a:t>
            </a: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F815D9CF-5D10-3A48-B66D-A8A3A24BE616}"/>
              </a:ext>
            </a:extLst>
          </p:cNvPr>
          <p:cNvSpPr txBox="1"/>
          <p:nvPr/>
        </p:nvSpPr>
        <p:spPr>
          <a:xfrm>
            <a:off x="4844110" y="3667691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derive cohort from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C5A9AFE9-F423-FA4F-A39E-685C55A20798}"/>
              </a:ext>
            </a:extLst>
          </p:cNvPr>
          <p:cNvSpPr txBox="1"/>
          <p:nvPr/>
        </p:nvSpPr>
        <p:spPr>
          <a:xfrm>
            <a:off x="4854949" y="4229218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1B5A36-ACD8-7144-B700-5849990FED3D}"/>
              </a:ext>
            </a:extLst>
          </p:cNvPr>
          <p:cNvCxnSpPr>
            <a:cxnSpLocks/>
          </p:cNvCxnSpPr>
          <p:nvPr/>
        </p:nvCxnSpPr>
        <p:spPr>
          <a:xfrm>
            <a:off x="4497003" y="4416816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56" name="Straight Arrow Connector 55"/>
          <p:cNvCxnSpPr/>
          <p:nvPr/>
        </p:nvCxnSpPr>
        <p:spPr>
          <a:xfrm>
            <a:off x="8601058" y="1882522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53" name="Text Box 16"/>
          <p:cNvSpPr txBox="1"/>
          <p:nvPr/>
        </p:nvSpPr>
        <p:spPr>
          <a:xfrm>
            <a:off x="322577" y="1155967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 set 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NHS Digital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1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Wales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3623" y="2450857"/>
            <a:ext cx="218281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Health and Care Wales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436780" y="2912179"/>
            <a:ext cx="2476500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DHCW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NCHHD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PEDW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>
                <a:solidFill>
                  <a:srgbClr val="000000"/>
                </a:solidFill>
              </a:rPr>
              <a:t>DHCW</a:t>
            </a:r>
            <a:r>
              <a:rPr lang="en-GB" altLang="en-US" sz="800" dirty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36179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Scotland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FFE6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167467" y="2450857"/>
            <a:ext cx="2742439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Public Health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Scotland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167467" y="2912179"/>
            <a:ext cx="2734733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PHS </a:t>
            </a:r>
            <a:r>
              <a:rPr lang="en-GB" altLang="en-US" sz="1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pseudonymise</a:t>
            </a:r>
            <a:r>
              <a:rPr lang="en-GB" altLang="en-US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NRS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with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SBR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SMR-02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and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SMR-01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 smtClean="0">
                <a:solidFill>
                  <a:srgbClr val="000000"/>
                </a:solidFill>
              </a:rPr>
              <a:t>PHS</a:t>
            </a:r>
            <a:r>
              <a:rPr lang="en-GB" altLang="en-US" sz="800" dirty="0" smtClean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9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77776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931</Words>
  <Application>Microsoft Office PowerPoint</Application>
  <PresentationFormat>Widescreen</PresentationFormat>
  <Paragraphs>186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National Maternity and Perinatal Audit (NMPA)</vt:lpstr>
      <vt:lpstr>PowerPoint Presentation</vt:lpstr>
      <vt:lpstr>PowerPoint Presentation</vt:lpstr>
      <vt:lpstr>PowerPoint Presentation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Carroll</dc:creator>
  <cp:lastModifiedBy>Emma Heighway</cp:lastModifiedBy>
  <cp:revision>32</cp:revision>
  <dcterms:created xsi:type="dcterms:W3CDTF">2020-03-18T12:29:35Z</dcterms:created>
  <dcterms:modified xsi:type="dcterms:W3CDTF">2024-04-25T08:56:37Z</dcterms:modified>
</cp:coreProperties>
</file>